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57" r:id="rId3"/>
    <p:sldId id="265" r:id="rId4"/>
    <p:sldId id="258" r:id="rId5"/>
    <p:sldId id="259" r:id="rId6"/>
    <p:sldId id="266" r:id="rId7"/>
    <p:sldId id="264" r:id="rId8"/>
    <p:sldId id="260" r:id="rId9"/>
    <p:sldId id="26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75133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194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0906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14450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258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526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6/8/2021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345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690628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036526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5D3794B-289A-4A80-97D7-111025398D45}" type="datetimeFigureOut">
              <a:rPr lang="en-US" smtClean="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919214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211296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214255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226301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6/8/2021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67347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6/8/2021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965451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05C68B11-C5A8-448C-8CE9-B1A273C79CFC}" type="datetimeFigureOut">
              <a:rPr lang="en-US" smtClean="0"/>
              <a:t>6/8/2021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499633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24430082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6/8/2021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93138134"/>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Bachelor of Science in PTA</a:t>
            </a:r>
          </a:p>
        </p:txBody>
      </p:sp>
      <p:pic>
        <p:nvPicPr>
          <p:cNvPr id="4" name="Picture 3"/>
          <p:cNvPicPr>
            <a:picLocks noChangeAspect="1"/>
          </p:cNvPicPr>
          <p:nvPr/>
        </p:nvPicPr>
        <p:blipFill>
          <a:blip r:embed="rId2"/>
          <a:stretch>
            <a:fillRect/>
          </a:stretch>
        </p:blipFill>
        <p:spPr>
          <a:xfrm>
            <a:off x="7113617" y="405851"/>
            <a:ext cx="2979637" cy="1605829"/>
          </a:xfrm>
          <a:prstGeom prst="rect">
            <a:avLst/>
          </a:prstGeom>
        </p:spPr>
      </p:pic>
    </p:spTree>
    <p:extLst>
      <p:ext uri="{BB962C8B-B14F-4D97-AF65-F5344CB8AC3E}">
        <p14:creationId xmlns:p14="http://schemas.microsoft.com/office/powerpoint/2010/main" val="86670966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Population</a:t>
            </a:r>
          </a:p>
        </p:txBody>
      </p:sp>
      <p:sp>
        <p:nvSpPr>
          <p:cNvPr id="3" name="Content Placeholder 2"/>
          <p:cNvSpPr>
            <a:spLocks noGrp="1"/>
          </p:cNvSpPr>
          <p:nvPr>
            <p:ph idx="1"/>
          </p:nvPr>
        </p:nvSpPr>
        <p:spPr/>
        <p:txBody>
          <a:bodyPr>
            <a:normAutofit fontScale="92500" lnSpcReduction="20000"/>
          </a:bodyPr>
          <a:lstStyle/>
          <a:p>
            <a:r>
              <a:rPr lang="en-US" dirty="0"/>
              <a:t>FNU Graduates</a:t>
            </a:r>
          </a:p>
          <a:p>
            <a:r>
              <a:rPr lang="en-US" dirty="0"/>
              <a:t>PTAs who </a:t>
            </a:r>
            <a:r>
              <a:rPr lang="en-US" b="1" dirty="0"/>
              <a:t>do not </a:t>
            </a:r>
            <a:r>
              <a:rPr lang="en-US" dirty="0"/>
              <a:t>want to become Doctors of Physical Therapy (DPT)</a:t>
            </a:r>
          </a:p>
          <a:p>
            <a:pPr lvl="1"/>
            <a:r>
              <a:rPr lang="en-US" dirty="0"/>
              <a:t>Only two clinical options in physical therapy (AS PTA or DPT)</a:t>
            </a:r>
          </a:p>
          <a:p>
            <a:r>
              <a:rPr lang="en-US" dirty="0"/>
              <a:t>In particular those who:</a:t>
            </a:r>
          </a:p>
          <a:p>
            <a:pPr lvl="1"/>
            <a:r>
              <a:rPr lang="en-US" dirty="0"/>
              <a:t>Want to teach in a PTA Program</a:t>
            </a:r>
          </a:p>
          <a:p>
            <a:pPr lvl="1"/>
            <a:r>
              <a:rPr lang="en-US" dirty="0"/>
              <a:t>Want to open their own business</a:t>
            </a:r>
          </a:p>
          <a:p>
            <a:pPr lvl="1"/>
            <a:r>
              <a:rPr lang="en-US" dirty="0"/>
              <a:t>Want to move up into administration or leadership positions within a hospital or clinic</a:t>
            </a:r>
          </a:p>
          <a:p>
            <a:pPr lvl="1"/>
            <a:r>
              <a:rPr lang="en-US" dirty="0"/>
              <a:t>Want to elevate their skills and knowledge beyond entry-level &amp; become PTA Advanced Proficiency through the APTA</a:t>
            </a:r>
          </a:p>
          <a:p>
            <a:pPr lvl="1"/>
            <a:r>
              <a:rPr lang="en-US" dirty="0"/>
              <a:t>Want to increase their marketability and be more competitive in the physical therapy field</a:t>
            </a:r>
          </a:p>
          <a:p>
            <a:pPr lvl="1"/>
            <a:r>
              <a:rPr lang="en-US" dirty="0"/>
              <a:t>Want an applicable Bachelor Degree</a:t>
            </a:r>
          </a:p>
        </p:txBody>
      </p:sp>
    </p:spTree>
    <p:extLst>
      <p:ext uri="{BB962C8B-B14F-4D97-AF65-F5344CB8AC3E}">
        <p14:creationId xmlns:p14="http://schemas.microsoft.com/office/powerpoint/2010/main" val="298491656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in PTA</a:t>
            </a:r>
          </a:p>
        </p:txBody>
      </p:sp>
      <p:sp>
        <p:nvSpPr>
          <p:cNvPr id="3" name="Content Placeholder 2"/>
          <p:cNvSpPr>
            <a:spLocks noGrp="1"/>
          </p:cNvSpPr>
          <p:nvPr>
            <p:ph idx="1"/>
          </p:nvPr>
        </p:nvSpPr>
        <p:spPr/>
        <p:txBody>
          <a:bodyPr/>
          <a:lstStyle/>
          <a:p>
            <a:r>
              <a:rPr lang="en-US" dirty="0"/>
              <a:t>Program Description: The Bachelor of Science Degree in Physical Therapist Assistant (PTA) is designed to prepare graduates for additional career opportunities and advancement within the profession. PTAs currently licensed and working can further their associate’s degree to a Bachelor’s level and follow a program track that best first the career aspirations. Following completion of core courses, students choose to follow an education track, business/health service administration track, or clinical track with courses strategically geared towards physical therapy within each. The program is primarily online with some hybrid courses during which students will come to campus 2 weekends within the 8-week term.</a:t>
            </a:r>
          </a:p>
        </p:txBody>
      </p:sp>
    </p:spTree>
    <p:extLst>
      <p:ext uri="{BB962C8B-B14F-4D97-AF65-F5344CB8AC3E}">
        <p14:creationId xmlns:p14="http://schemas.microsoft.com/office/powerpoint/2010/main" val="241888051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PTA Faculty</a:t>
            </a:r>
          </a:p>
        </p:txBody>
      </p:sp>
      <p:sp>
        <p:nvSpPr>
          <p:cNvPr id="3" name="Content Placeholder 2"/>
          <p:cNvSpPr>
            <a:spLocks noGrp="1"/>
          </p:cNvSpPr>
          <p:nvPr>
            <p:ph idx="1"/>
          </p:nvPr>
        </p:nvSpPr>
        <p:spPr/>
        <p:txBody>
          <a:bodyPr/>
          <a:lstStyle/>
          <a:p>
            <a:r>
              <a:rPr lang="en-US" dirty="0"/>
              <a:t>Mrs. Bijlee (Be) Parsotan – BS PTA Academic Coordinator</a:t>
            </a:r>
          </a:p>
          <a:p>
            <a:r>
              <a:rPr lang="en-US" dirty="0"/>
              <a:t>Various Adjunct Faculty in Business, HA, and PT. </a:t>
            </a:r>
          </a:p>
        </p:txBody>
      </p:sp>
    </p:spTree>
    <p:extLst>
      <p:ext uri="{BB962C8B-B14F-4D97-AF65-F5344CB8AC3E}">
        <p14:creationId xmlns:p14="http://schemas.microsoft.com/office/powerpoint/2010/main" val="344321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points</a:t>
            </a:r>
          </a:p>
        </p:txBody>
      </p:sp>
      <p:sp>
        <p:nvSpPr>
          <p:cNvPr id="3" name="Content Placeholder 2"/>
          <p:cNvSpPr>
            <a:spLocks noGrp="1"/>
          </p:cNvSpPr>
          <p:nvPr>
            <p:ph idx="1"/>
          </p:nvPr>
        </p:nvSpPr>
        <p:spPr>
          <a:xfrm>
            <a:off x="1024128" y="2084832"/>
            <a:ext cx="9720073" cy="4224528"/>
          </a:xfrm>
        </p:spPr>
        <p:txBody>
          <a:bodyPr>
            <a:normAutofit/>
          </a:bodyPr>
          <a:lstStyle/>
          <a:p>
            <a:r>
              <a:rPr lang="en-US" dirty="0"/>
              <a:t>For </a:t>
            </a:r>
            <a:r>
              <a:rPr lang="en-US" b="1" u="sng" dirty="0"/>
              <a:t>LICENSED</a:t>
            </a:r>
            <a:r>
              <a:rPr lang="en-US" dirty="0"/>
              <a:t> Physical Therapist Assistants (PTAs) only!</a:t>
            </a:r>
          </a:p>
          <a:p>
            <a:r>
              <a:rPr lang="en-US" dirty="0"/>
              <a:t>Primarily Online</a:t>
            </a:r>
          </a:p>
          <a:p>
            <a:r>
              <a:rPr lang="en-US" dirty="0"/>
              <a:t>Two courses have hybrid/on-campus lab component</a:t>
            </a:r>
          </a:p>
          <a:p>
            <a:r>
              <a:rPr lang="en-US" dirty="0"/>
              <a:t>Has three tracks –</a:t>
            </a:r>
          </a:p>
          <a:p>
            <a:pPr lvl="1"/>
            <a:r>
              <a:rPr lang="en-US" dirty="0"/>
              <a:t>Education</a:t>
            </a:r>
          </a:p>
          <a:p>
            <a:pPr lvl="1"/>
            <a:r>
              <a:rPr lang="en-US" dirty="0"/>
              <a:t>Business/Health Service Administration</a:t>
            </a:r>
          </a:p>
          <a:p>
            <a:pPr lvl="1"/>
            <a:r>
              <a:rPr lang="en-US" dirty="0"/>
              <a:t>Clinical (has the most hybrid course modalities)</a:t>
            </a:r>
          </a:p>
          <a:p>
            <a:r>
              <a:rPr lang="en-US" dirty="0"/>
              <a:t>Does NOT require accreditation through CAPTE</a:t>
            </a:r>
          </a:p>
          <a:p>
            <a:endParaRPr lang="en-US" dirty="0"/>
          </a:p>
        </p:txBody>
      </p:sp>
    </p:spTree>
    <p:extLst>
      <p:ext uri="{BB962C8B-B14F-4D97-AF65-F5344CB8AC3E}">
        <p14:creationId xmlns:p14="http://schemas.microsoft.com/office/powerpoint/2010/main" val="244022952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Admission requirements</a:t>
            </a:r>
          </a:p>
        </p:txBody>
      </p:sp>
      <p:sp>
        <p:nvSpPr>
          <p:cNvPr id="3" name="Content Placeholder 2"/>
          <p:cNvSpPr>
            <a:spLocks noGrp="1"/>
          </p:cNvSpPr>
          <p:nvPr>
            <p:ph idx="1"/>
          </p:nvPr>
        </p:nvSpPr>
        <p:spPr/>
        <p:txBody>
          <a:bodyPr>
            <a:normAutofit/>
          </a:bodyPr>
          <a:lstStyle/>
          <a:p>
            <a:r>
              <a:rPr lang="en-US" dirty="0"/>
              <a:t>Students interested in entering the BS PTA Program must meet the requirements as outlined below:</a:t>
            </a:r>
          </a:p>
          <a:p>
            <a:pPr lvl="1"/>
            <a:r>
              <a:rPr lang="en-US" dirty="0"/>
              <a:t>1)	Complete the admission requirements for Bachelor Degree programs as outlined in the University Catalog.</a:t>
            </a:r>
          </a:p>
          <a:p>
            <a:pPr lvl="1"/>
            <a:r>
              <a:rPr lang="en-US" dirty="0"/>
              <a:t>2)	Provide evidence of </a:t>
            </a:r>
            <a:r>
              <a:rPr lang="en-US" b="1" dirty="0"/>
              <a:t>current active licensure as a PTA</a:t>
            </a:r>
            <a:r>
              <a:rPr lang="en-US" dirty="0"/>
              <a:t>.</a:t>
            </a:r>
          </a:p>
          <a:p>
            <a:pPr lvl="1"/>
            <a:r>
              <a:rPr lang="en-US" dirty="0"/>
              <a:t>3)	Provide evidence of </a:t>
            </a:r>
            <a:r>
              <a:rPr lang="en-US" b="1" dirty="0"/>
              <a:t>graduation from a CAPTE Accredited PTA Program </a:t>
            </a:r>
            <a:r>
              <a:rPr lang="en-US" dirty="0"/>
              <a:t>with at </a:t>
            </a:r>
            <a:r>
              <a:rPr lang="en-US" b="1" dirty="0"/>
              <a:t>minimum a 2.75 cumulative GPA</a:t>
            </a:r>
            <a:r>
              <a:rPr lang="en-US" dirty="0"/>
              <a:t>.</a:t>
            </a:r>
          </a:p>
          <a:p>
            <a:pPr lvl="1"/>
            <a:r>
              <a:rPr lang="en-US" dirty="0"/>
              <a:t>4)	Three letters of recommendation from individuals who can assess the applicant’s performance as a Physical Therapist Assistant including the applicant’s potential for bachelor level studies.</a:t>
            </a:r>
          </a:p>
          <a:p>
            <a:endParaRPr lang="en-US" dirty="0"/>
          </a:p>
        </p:txBody>
      </p:sp>
    </p:spTree>
    <p:extLst>
      <p:ext uri="{BB962C8B-B14F-4D97-AF65-F5344CB8AC3E}">
        <p14:creationId xmlns:p14="http://schemas.microsoft.com/office/powerpoint/2010/main" val="37789804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Transcripts</a:t>
            </a:r>
          </a:p>
        </p:txBody>
      </p:sp>
      <p:sp>
        <p:nvSpPr>
          <p:cNvPr id="3" name="Content Placeholder 2"/>
          <p:cNvSpPr>
            <a:spLocks noGrp="1"/>
          </p:cNvSpPr>
          <p:nvPr>
            <p:ph idx="1"/>
          </p:nvPr>
        </p:nvSpPr>
        <p:spPr/>
        <p:txBody>
          <a:bodyPr/>
          <a:lstStyle/>
          <a:p>
            <a:r>
              <a:rPr lang="en-US" dirty="0"/>
              <a:t>All official transcripts must be reviewed by</a:t>
            </a:r>
          </a:p>
          <a:p>
            <a:pPr lvl="1"/>
            <a:r>
              <a:rPr lang="en-US" dirty="0"/>
              <a:t>Mrs. Parsotan to receive the transfer checklist &amp; recommended schedule</a:t>
            </a:r>
          </a:p>
          <a:p>
            <a:pPr lvl="1"/>
            <a:r>
              <a:rPr lang="en-US" dirty="0"/>
              <a:t>Either University Registrar or VPAA</a:t>
            </a:r>
          </a:p>
        </p:txBody>
      </p:sp>
    </p:spTree>
    <p:extLst>
      <p:ext uri="{BB962C8B-B14F-4D97-AF65-F5344CB8AC3E}">
        <p14:creationId xmlns:p14="http://schemas.microsoft.com/office/powerpoint/2010/main" val="205256062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scholarships</a:t>
            </a:r>
          </a:p>
        </p:txBody>
      </p:sp>
      <p:sp>
        <p:nvSpPr>
          <p:cNvPr id="3" name="Content Placeholder 2"/>
          <p:cNvSpPr>
            <a:spLocks noGrp="1"/>
          </p:cNvSpPr>
          <p:nvPr>
            <p:ph idx="1"/>
          </p:nvPr>
        </p:nvSpPr>
        <p:spPr>
          <a:xfrm>
            <a:off x="1024128" y="2286000"/>
            <a:ext cx="4882939" cy="4023360"/>
          </a:xfrm>
        </p:spPr>
        <p:txBody>
          <a:bodyPr>
            <a:normAutofit/>
          </a:bodyPr>
          <a:lstStyle/>
          <a:p>
            <a:r>
              <a:rPr lang="en-US" sz="2800" dirty="0"/>
              <a:t>Eligible for one of 2 scholarships</a:t>
            </a:r>
          </a:p>
          <a:p>
            <a:pPr lvl="1"/>
            <a:r>
              <a:rPr lang="en-US" sz="2400" dirty="0"/>
              <a:t>20% Alumni</a:t>
            </a:r>
          </a:p>
          <a:p>
            <a:pPr lvl="1"/>
            <a:r>
              <a:rPr lang="en-US" sz="2400" dirty="0"/>
              <a:t>20% Medical Professional</a:t>
            </a:r>
          </a:p>
        </p:txBody>
      </p:sp>
      <p:pic>
        <p:nvPicPr>
          <p:cNvPr id="4" name="Picture 3" descr="Current Energy Costs and Future Projections - Alask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3134" y="1496109"/>
            <a:ext cx="1905000" cy="2324100"/>
          </a:xfrm>
          <a:prstGeom prst="rect">
            <a:avLst/>
          </a:prstGeom>
        </p:spPr>
      </p:pic>
    </p:spTree>
    <p:extLst>
      <p:ext uri="{BB962C8B-B14F-4D97-AF65-F5344CB8AC3E}">
        <p14:creationId xmlns:p14="http://schemas.microsoft.com/office/powerpoint/2010/main" val="349431790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Degree time frame</a:t>
            </a:r>
          </a:p>
        </p:txBody>
      </p:sp>
      <p:sp>
        <p:nvSpPr>
          <p:cNvPr id="3" name="Content Placeholder 2"/>
          <p:cNvSpPr>
            <a:spLocks noGrp="1"/>
          </p:cNvSpPr>
          <p:nvPr>
            <p:ph idx="1"/>
          </p:nvPr>
        </p:nvSpPr>
        <p:spPr/>
        <p:txBody>
          <a:bodyPr>
            <a:normAutofit/>
          </a:bodyPr>
          <a:lstStyle/>
          <a:p>
            <a:r>
              <a:rPr lang="en-US" u="sng" dirty="0"/>
              <a:t>Semester Time Frames for Initial Cohort</a:t>
            </a:r>
          </a:p>
          <a:p>
            <a:r>
              <a:rPr lang="en-US" dirty="0"/>
              <a:t>Semester 1 – Jan-April	</a:t>
            </a:r>
          </a:p>
          <a:p>
            <a:r>
              <a:rPr lang="en-US" dirty="0"/>
              <a:t>Semester 2 – May-August		</a:t>
            </a:r>
          </a:p>
          <a:p>
            <a:r>
              <a:rPr lang="en-US" dirty="0"/>
              <a:t>Semester 3 – September – December</a:t>
            </a:r>
          </a:p>
          <a:p>
            <a:r>
              <a:rPr lang="en-US" dirty="0"/>
              <a:t>Semester 4 – Jan-April</a:t>
            </a:r>
          </a:p>
          <a:p>
            <a:r>
              <a:rPr lang="en-US" dirty="0"/>
              <a:t>Semester 5 – May-August – graduation</a:t>
            </a:r>
          </a:p>
          <a:p>
            <a:endParaRPr lang="en-US" dirty="0"/>
          </a:p>
          <a:p>
            <a:r>
              <a:rPr lang="en-US" sz="2000" dirty="0"/>
              <a:t>All students will schedule/register for classes with Dr. Krenkel initially.</a:t>
            </a:r>
          </a:p>
          <a:p>
            <a:endParaRPr lang="en-US" dirty="0"/>
          </a:p>
        </p:txBody>
      </p:sp>
    </p:spTree>
    <p:extLst>
      <p:ext uri="{BB962C8B-B14F-4D97-AF65-F5344CB8AC3E}">
        <p14:creationId xmlns:p14="http://schemas.microsoft.com/office/powerpoint/2010/main" val="382427886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07638"/>
          </a:xfrm>
        </p:spPr>
        <p:txBody>
          <a:bodyPr/>
          <a:lstStyle/>
          <a:p>
            <a:r>
              <a:rPr lang="en-US" dirty="0"/>
              <a:t>Degree layout - </a:t>
            </a:r>
          </a:p>
        </p:txBody>
      </p:sp>
      <p:pic>
        <p:nvPicPr>
          <p:cNvPr id="3" name="Content Placeholder 2"/>
          <p:cNvPicPr>
            <a:picLocks noGrp="1" noChangeAspect="1"/>
          </p:cNvPicPr>
          <p:nvPr>
            <p:ph idx="1"/>
          </p:nvPr>
        </p:nvPicPr>
        <p:blipFill>
          <a:blip r:embed="rId2"/>
          <a:stretch>
            <a:fillRect/>
          </a:stretch>
        </p:blipFill>
        <p:spPr>
          <a:xfrm>
            <a:off x="3102191" y="1492854"/>
            <a:ext cx="5563756" cy="4815871"/>
          </a:xfrm>
          <a:prstGeom prst="rect">
            <a:avLst/>
          </a:prstGeom>
        </p:spPr>
      </p:pic>
    </p:spTree>
    <p:extLst>
      <p:ext uri="{BB962C8B-B14F-4D97-AF65-F5344CB8AC3E}">
        <p14:creationId xmlns:p14="http://schemas.microsoft.com/office/powerpoint/2010/main" val="283893027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TotalTime>
  <Words>483</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Bachelor of Science in PTA</vt:lpstr>
      <vt:lpstr>BS in PTA</vt:lpstr>
      <vt:lpstr>BS PTA Faculty</vt:lpstr>
      <vt:lpstr>Important points</vt:lpstr>
      <vt:lpstr>Admission requirements</vt:lpstr>
      <vt:lpstr>Transcripts</vt:lpstr>
      <vt:lpstr>scholarships</vt:lpstr>
      <vt:lpstr>Degree time frame</vt:lpstr>
      <vt:lpstr>Degree layout - </vt:lpstr>
      <vt:lpstr>Target Population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 of Science in PTA</dc:title>
  <dc:creator>Kelly Krenkel</dc:creator>
  <cp:lastModifiedBy>Rachel Scheffler</cp:lastModifiedBy>
  <cp:revision>20</cp:revision>
  <dcterms:created xsi:type="dcterms:W3CDTF">2019-06-27T18:13:49Z</dcterms:created>
  <dcterms:modified xsi:type="dcterms:W3CDTF">2021-06-08T15:10:18Z</dcterms:modified>
</cp:coreProperties>
</file>